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handoutMasterIdLst>
    <p:handoutMasterId r:id="rId8"/>
  </p:handoutMasterIdLst>
  <p:sldIdLst>
    <p:sldId id="256" r:id="rId2"/>
    <p:sldId id="318" r:id="rId3"/>
    <p:sldId id="347" r:id="rId4"/>
    <p:sldId id="350" r:id="rId5"/>
    <p:sldId id="349" r:id="rId6"/>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006699"/>
    <a:srgbClr val="008080"/>
    <a:srgbClr val="FFF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3952" autoAdjust="0"/>
  </p:normalViewPr>
  <p:slideViewPr>
    <p:cSldViewPr snapToGrid="0">
      <p:cViewPr varScale="1">
        <p:scale>
          <a:sx n="55" d="100"/>
          <a:sy n="55" d="100"/>
        </p:scale>
        <p:origin x="1248" y="78"/>
      </p:cViewPr>
      <p:guideLst/>
    </p:cSldViewPr>
  </p:slideViewPr>
  <p:notesTextViewPr>
    <p:cViewPr>
      <p:scale>
        <a:sx n="1" d="1"/>
        <a:sy n="1" d="1"/>
      </p:scale>
      <p:origin x="0" y="0"/>
    </p:cViewPr>
  </p:notesTextViewPr>
  <p:notesViewPr>
    <p:cSldViewPr snapToGrid="0">
      <p:cViewPr varScale="1">
        <p:scale>
          <a:sx n="76" d="100"/>
          <a:sy n="76" d="100"/>
        </p:scale>
        <p:origin x="217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053" cy="467363"/>
          </a:xfrm>
          <a:prstGeom prst="rect">
            <a:avLst/>
          </a:prstGeom>
        </p:spPr>
        <p:txBody>
          <a:bodyPr vert="horz" lIns="91751" tIns="45875" rIns="91751" bIns="45875" rtlCol="0"/>
          <a:lstStyle>
            <a:lvl1pPr algn="l">
              <a:defRPr sz="1200"/>
            </a:lvl1pPr>
          </a:lstStyle>
          <a:p>
            <a:endParaRPr lang="en-US"/>
          </a:p>
        </p:txBody>
      </p:sp>
      <p:sp>
        <p:nvSpPr>
          <p:cNvPr id="3" name="Date Placeholder 2"/>
          <p:cNvSpPr>
            <a:spLocks noGrp="1"/>
          </p:cNvSpPr>
          <p:nvPr>
            <p:ph type="dt" sz="quarter" idx="1"/>
          </p:nvPr>
        </p:nvSpPr>
        <p:spPr>
          <a:xfrm>
            <a:off x="3994614" y="0"/>
            <a:ext cx="3057053" cy="467363"/>
          </a:xfrm>
          <a:prstGeom prst="rect">
            <a:avLst/>
          </a:prstGeom>
        </p:spPr>
        <p:txBody>
          <a:bodyPr vert="horz" lIns="91751" tIns="45875" rIns="91751" bIns="45875" rtlCol="0"/>
          <a:lstStyle>
            <a:lvl1pPr algn="r">
              <a:defRPr sz="1200"/>
            </a:lvl1pPr>
          </a:lstStyle>
          <a:p>
            <a:fld id="{F8F362CD-4B11-4BE9-A991-85E088E4261F}" type="datetimeFigureOut">
              <a:rPr lang="en-US" smtClean="0"/>
              <a:t>1/9/2018</a:t>
            </a:fld>
            <a:endParaRPr lang="en-US"/>
          </a:p>
        </p:txBody>
      </p:sp>
      <p:sp>
        <p:nvSpPr>
          <p:cNvPr id="4" name="Footer Placeholder 3"/>
          <p:cNvSpPr>
            <a:spLocks noGrp="1"/>
          </p:cNvSpPr>
          <p:nvPr>
            <p:ph type="ftr" sz="quarter" idx="2"/>
          </p:nvPr>
        </p:nvSpPr>
        <p:spPr>
          <a:xfrm>
            <a:off x="0" y="8841738"/>
            <a:ext cx="3057053" cy="467363"/>
          </a:xfrm>
          <a:prstGeom prst="rect">
            <a:avLst/>
          </a:prstGeom>
        </p:spPr>
        <p:txBody>
          <a:bodyPr vert="horz" lIns="91751" tIns="45875" rIns="91751" bIns="45875" rtlCol="0" anchor="b"/>
          <a:lstStyle>
            <a:lvl1pPr algn="l">
              <a:defRPr sz="1200"/>
            </a:lvl1pPr>
          </a:lstStyle>
          <a:p>
            <a:endParaRPr lang="en-US"/>
          </a:p>
        </p:txBody>
      </p:sp>
      <p:sp>
        <p:nvSpPr>
          <p:cNvPr id="5" name="Slide Number Placeholder 4"/>
          <p:cNvSpPr>
            <a:spLocks noGrp="1"/>
          </p:cNvSpPr>
          <p:nvPr>
            <p:ph type="sldNum" sz="quarter" idx="3"/>
          </p:nvPr>
        </p:nvSpPr>
        <p:spPr>
          <a:xfrm>
            <a:off x="3994614" y="8841738"/>
            <a:ext cx="3057053" cy="467363"/>
          </a:xfrm>
          <a:prstGeom prst="rect">
            <a:avLst/>
          </a:prstGeom>
        </p:spPr>
        <p:txBody>
          <a:bodyPr vert="horz" lIns="91751" tIns="45875" rIns="91751" bIns="45875" rtlCol="0" anchor="b"/>
          <a:lstStyle>
            <a:lvl1pPr algn="r">
              <a:defRPr sz="1200"/>
            </a:lvl1pPr>
          </a:lstStyle>
          <a:p>
            <a:fld id="{FE48F5A2-463D-4BB8-86EF-0B836FF4A6F3}" type="slidenum">
              <a:rPr lang="en-US" smtClean="0"/>
              <a:t>‹#›</a:t>
            </a:fld>
            <a:endParaRPr lang="en-US"/>
          </a:p>
        </p:txBody>
      </p:sp>
    </p:spTree>
    <p:extLst>
      <p:ext uri="{BB962C8B-B14F-4D97-AF65-F5344CB8AC3E}">
        <p14:creationId xmlns:p14="http://schemas.microsoft.com/office/powerpoint/2010/main" val="3006689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1"/>
          </a:xfrm>
          <a:prstGeom prst="rect">
            <a:avLst/>
          </a:prstGeom>
        </p:spPr>
        <p:txBody>
          <a:bodyPr vert="horz" lIns="93494" tIns="46747" rIns="93494" bIns="46747" rtlCol="0"/>
          <a:lstStyle>
            <a:lvl1pPr algn="l">
              <a:defRPr sz="1200"/>
            </a:lvl1pPr>
          </a:lstStyle>
          <a:p>
            <a:endParaRPr lang="en-US"/>
          </a:p>
        </p:txBody>
      </p:sp>
      <p:sp>
        <p:nvSpPr>
          <p:cNvPr id="3" name="Date Placeholder 2"/>
          <p:cNvSpPr>
            <a:spLocks noGrp="1"/>
          </p:cNvSpPr>
          <p:nvPr>
            <p:ph type="dt" idx="1"/>
          </p:nvPr>
        </p:nvSpPr>
        <p:spPr>
          <a:xfrm>
            <a:off x="3995217" y="0"/>
            <a:ext cx="3056414" cy="467071"/>
          </a:xfrm>
          <a:prstGeom prst="rect">
            <a:avLst/>
          </a:prstGeom>
        </p:spPr>
        <p:txBody>
          <a:bodyPr vert="horz" lIns="93494" tIns="46747" rIns="93494" bIns="46747" rtlCol="0"/>
          <a:lstStyle>
            <a:lvl1pPr algn="r">
              <a:defRPr sz="1200"/>
            </a:lvl1pPr>
          </a:lstStyle>
          <a:p>
            <a:fld id="{326A93E5-F8D9-443A-942F-A76217A4EC5F}" type="datetimeFigureOut">
              <a:rPr lang="en-US" smtClean="0"/>
              <a:t>1/9/2018</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4" tIns="46747" rIns="93494" bIns="46747" rtlCol="0" anchor="ctr"/>
          <a:lstStyle/>
          <a:p>
            <a:endParaRPr lang="en-US"/>
          </a:p>
        </p:txBody>
      </p:sp>
      <p:sp>
        <p:nvSpPr>
          <p:cNvPr id="5" name="Notes Placeholder 4"/>
          <p:cNvSpPr>
            <a:spLocks noGrp="1"/>
          </p:cNvSpPr>
          <p:nvPr>
            <p:ph type="body" sz="quarter" idx="3"/>
          </p:nvPr>
        </p:nvSpPr>
        <p:spPr>
          <a:xfrm>
            <a:off x="705327" y="4480004"/>
            <a:ext cx="5642610" cy="3665459"/>
          </a:xfrm>
          <a:prstGeom prst="rect">
            <a:avLst/>
          </a:prstGeom>
        </p:spPr>
        <p:txBody>
          <a:bodyPr vert="horz" lIns="93494" tIns="46747" rIns="93494" bIns="467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0"/>
          </a:xfrm>
          <a:prstGeom prst="rect">
            <a:avLst/>
          </a:prstGeom>
        </p:spPr>
        <p:txBody>
          <a:bodyPr vert="horz" lIns="93494" tIns="46747" rIns="93494" bIns="46747"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0"/>
          </a:xfrm>
          <a:prstGeom prst="rect">
            <a:avLst/>
          </a:prstGeom>
        </p:spPr>
        <p:txBody>
          <a:bodyPr vert="horz" lIns="93494" tIns="46747" rIns="93494" bIns="46747" rtlCol="0" anchor="b"/>
          <a:lstStyle>
            <a:lvl1pPr algn="r">
              <a:defRPr sz="1200"/>
            </a:lvl1pPr>
          </a:lstStyle>
          <a:p>
            <a:fld id="{5867C4B1-CA3D-49F1-B7BA-3AF30BB59605}" type="slidenum">
              <a:rPr lang="en-US" smtClean="0"/>
              <a:t>‹#›</a:t>
            </a:fld>
            <a:endParaRPr lang="en-US"/>
          </a:p>
        </p:txBody>
      </p:sp>
    </p:spTree>
    <p:extLst>
      <p:ext uri="{BB962C8B-B14F-4D97-AF65-F5344CB8AC3E}">
        <p14:creationId xmlns:p14="http://schemas.microsoft.com/office/powerpoint/2010/main" val="1330491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67C4B1-CA3D-49F1-B7BA-3AF30BB59605}" type="slidenum">
              <a:rPr lang="en-US" smtClean="0"/>
              <a:t>1</a:t>
            </a:fld>
            <a:endParaRPr lang="en-US"/>
          </a:p>
        </p:txBody>
      </p:sp>
    </p:spTree>
    <p:extLst>
      <p:ext uri="{BB962C8B-B14F-4D97-AF65-F5344CB8AC3E}">
        <p14:creationId xmlns:p14="http://schemas.microsoft.com/office/powerpoint/2010/main" val="2249650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I am Kim Porter, the State Office lead for the State Systemic Improvement Plan. I would like to give you a very brief update on SSIP activities that have occurred since the last update to FICCIT in April 2016 before the in-depth presentation on SSIP demonstration site activities.</a:t>
            </a:r>
          </a:p>
          <a:p>
            <a:endParaRPr lang="en-US" dirty="0"/>
          </a:p>
          <a:p>
            <a:r>
              <a:rPr lang="en-US" dirty="0"/>
              <a:t>As you may remember, there are three phases to the SSIP. Phase I included data collection and analysis, Phase II included plan development , and Phase III includes implementation of planned strategies. Phase III is a multi year phase. We are currently in Phase III, Year 2.</a:t>
            </a:r>
          </a:p>
          <a:p>
            <a:endParaRPr lang="en-US" dirty="0"/>
          </a:p>
          <a:p>
            <a:endParaRPr lang="en-US" dirty="0"/>
          </a:p>
        </p:txBody>
      </p:sp>
      <p:sp>
        <p:nvSpPr>
          <p:cNvPr id="4" name="Slide Number Placeholder 3"/>
          <p:cNvSpPr>
            <a:spLocks noGrp="1"/>
          </p:cNvSpPr>
          <p:nvPr>
            <p:ph type="sldNum" sz="quarter" idx="10"/>
          </p:nvPr>
        </p:nvSpPr>
        <p:spPr/>
        <p:txBody>
          <a:bodyPr/>
          <a:lstStyle/>
          <a:p>
            <a:fld id="{5867C4B1-CA3D-49F1-B7BA-3AF30BB59605}" type="slidenum">
              <a:rPr lang="en-US" smtClean="0"/>
              <a:t>2</a:t>
            </a:fld>
            <a:endParaRPr lang="en-US"/>
          </a:p>
        </p:txBody>
      </p:sp>
    </p:spTree>
    <p:extLst>
      <p:ext uri="{BB962C8B-B14F-4D97-AF65-F5344CB8AC3E}">
        <p14:creationId xmlns:p14="http://schemas.microsoft.com/office/powerpoint/2010/main" val="2165468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Phase III a good deal of work has been done around infrastructure development and implementation of evidence-based practices at demonstration sites.</a:t>
            </a:r>
          </a:p>
          <a:p>
            <a:endParaRPr lang="en-US" dirty="0"/>
          </a:p>
          <a:p>
            <a:r>
              <a:rPr lang="en-US" dirty="0"/>
              <a:t>Infrastructure development activities include:</a:t>
            </a:r>
          </a:p>
          <a:p>
            <a:endParaRPr lang="en-US" dirty="0"/>
          </a:p>
          <a:p>
            <a:pPr marL="171450" indent="-171450">
              <a:buFont typeface="Arial" panose="020B0604020202020204" pitchFamily="34" charset="0"/>
              <a:buChar char="•"/>
            </a:pPr>
            <a:r>
              <a:rPr lang="en-US" dirty="0"/>
              <a:t>Impending changes to the Continuous Improvement Process to more closely align it with the Office of Special Education Program’s National Differentiated Monitoring and Support structure to promote program improvement at the local level</a:t>
            </a:r>
          </a:p>
          <a:p>
            <a:pPr marL="171450" indent="-171450">
              <a:buFont typeface="Arial" panose="020B0604020202020204" pitchFamily="34" charset="0"/>
              <a:buChar char="•"/>
            </a:pPr>
            <a:r>
              <a:rPr lang="en-US" dirty="0"/>
              <a:t>Implementation of the revised Individualized Family Support Plan beginning January 2018 to facilitate development of functional outcomes for children and families</a:t>
            </a:r>
          </a:p>
          <a:p>
            <a:pPr marL="171450" indent="-171450">
              <a:buFont typeface="Arial" panose="020B0604020202020204" pitchFamily="34" charset="0"/>
              <a:buChar char="•"/>
            </a:pPr>
            <a:r>
              <a:rPr lang="en-US" dirty="0"/>
              <a:t>Development of Data System Invitation to Negotiate to help facilitate future data-informed decision making </a:t>
            </a:r>
          </a:p>
          <a:p>
            <a:pPr marL="171450" indent="-171450">
              <a:buFont typeface="Arial" panose="020B0604020202020204" pitchFamily="34" charset="0"/>
              <a:buChar char="•"/>
            </a:pPr>
            <a:r>
              <a:rPr lang="en-US" dirty="0"/>
              <a:t>Continued participation in IDEA Infant and Toddler Coordinators Association Fiscal Initiative to further refine the Statewide Fiscal Plan to ensure sufficient funds are available for implementation of the professional development framework</a:t>
            </a:r>
          </a:p>
          <a:p>
            <a:pPr marL="171450" indent="-171450">
              <a:buFont typeface="Arial" panose="020B0604020202020204" pitchFamily="34" charset="0"/>
              <a:buChar char="•"/>
            </a:pPr>
            <a:r>
              <a:rPr lang="en-US" dirty="0"/>
              <a:t>Development of an SSIP Fact Sheet and informational video to educate and engage stakeholders, including local providers and families</a:t>
            </a:r>
          </a:p>
          <a:p>
            <a:pPr marL="171450" indent="-171450">
              <a:buFont typeface="Arial" panose="020B0604020202020204" pitchFamily="34" charset="0"/>
              <a:buChar char="•"/>
            </a:pPr>
            <a:r>
              <a:rPr lang="en-US" dirty="0"/>
              <a:t>Contracting with the University of Florida, in partnership with Florida State University, to lead implementation of evidence-based coaching practices at the three demonstration sites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The work at the Demonstration Sites will be the focus of today’s presentation.  Before I introduce the presenters, I would like to share with you the recently released SSIP Video. The video provides information on: The Early Steps program, purpose of the SSIP, importance of social-emotional development, and implementation of evidence-based practices at the demonstration sites.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Please turn your attention to the screen.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video and SSIP Fact Sheet have been posted to the Early Steps website on the Program Performance Page. Please feel free to share with other stakeholders and interested parties to help raise awareness of the work being done by Early Steps to improve social-emotional development for children being served through Early Steps.</a:t>
            </a:r>
          </a:p>
        </p:txBody>
      </p:sp>
      <p:sp>
        <p:nvSpPr>
          <p:cNvPr id="4" name="Slide Number Placeholder 3"/>
          <p:cNvSpPr>
            <a:spLocks noGrp="1"/>
          </p:cNvSpPr>
          <p:nvPr>
            <p:ph type="sldNum" sz="quarter" idx="10"/>
          </p:nvPr>
        </p:nvSpPr>
        <p:spPr/>
        <p:txBody>
          <a:bodyPr/>
          <a:lstStyle/>
          <a:p>
            <a:fld id="{5867C4B1-CA3D-49F1-B7BA-3AF30BB59605}" type="slidenum">
              <a:rPr lang="en-US" smtClean="0"/>
              <a:t>3</a:t>
            </a:fld>
            <a:endParaRPr lang="en-US"/>
          </a:p>
        </p:txBody>
      </p:sp>
    </p:spTree>
    <p:extLst>
      <p:ext uri="{BB962C8B-B14F-4D97-AF65-F5344CB8AC3E}">
        <p14:creationId xmlns:p14="http://schemas.microsoft.com/office/powerpoint/2010/main" val="3081202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the focus of today’s presentation, evidence-based practice implementation at the SSIP demonstration sites. </a:t>
            </a:r>
          </a:p>
          <a:p>
            <a:endParaRPr lang="en-US" dirty="0"/>
          </a:p>
          <a:p>
            <a:r>
              <a:rPr lang="en-US" dirty="0"/>
              <a:t>Today we have with us Dr. Pat Snyder, Dr. Juliann Woods, and Dr. Brian </a:t>
            </a:r>
            <a:r>
              <a:rPr lang="en-US" dirty="0" err="1"/>
              <a:t>Reichow</a:t>
            </a:r>
            <a:r>
              <a:rPr lang="en-US" dirty="0"/>
              <a:t>. This is just part of the team that has been supporting the work at the demonstration sites.</a:t>
            </a:r>
          </a:p>
          <a:p>
            <a:endParaRPr lang="en-US" dirty="0"/>
          </a:p>
          <a:p>
            <a:r>
              <a:rPr lang="en-US" dirty="0"/>
              <a:t>Dr. Snyder is the director of the Anita Zucker Center for Excellence in Early Childhood Studies. Early Steps’ is contracting directly with the Anita Zucker Center for the work at the demonstration Sites. </a:t>
            </a:r>
          </a:p>
          <a:p>
            <a:endParaRPr lang="en-US" dirty="0"/>
          </a:p>
          <a:p>
            <a:r>
              <a:rPr lang="en-US" dirty="0"/>
              <a:t>Dr. Juliann Woods is the Director of the Florida State University’s Communication and Early Childhood Research and Practice Center. UF and FSU are collaborating, beautifully, on this project.</a:t>
            </a:r>
          </a:p>
          <a:p>
            <a:endParaRPr lang="en-US" dirty="0"/>
          </a:p>
          <a:p>
            <a:r>
              <a:rPr lang="en-US" dirty="0"/>
              <a:t>And Dr. Brian </a:t>
            </a:r>
            <a:r>
              <a:rPr lang="en-US" dirty="0" err="1"/>
              <a:t>Reichow</a:t>
            </a:r>
            <a:r>
              <a:rPr lang="en-US" dirty="0"/>
              <a:t> is a University of Florida professor and is Co-Lead Investigator for the Early Steps Professional Development project.</a:t>
            </a:r>
          </a:p>
          <a:p>
            <a:endParaRPr lang="en-US" dirty="0"/>
          </a:p>
          <a:p>
            <a:r>
              <a:rPr lang="en-US" dirty="0"/>
              <a:t>Dr. Snyder.</a:t>
            </a:r>
          </a:p>
          <a:p>
            <a:endParaRPr lang="en-US" dirty="0"/>
          </a:p>
          <a:p>
            <a:endParaRPr lang="en-US" dirty="0"/>
          </a:p>
        </p:txBody>
      </p:sp>
      <p:sp>
        <p:nvSpPr>
          <p:cNvPr id="4" name="Slide Number Placeholder 3"/>
          <p:cNvSpPr>
            <a:spLocks noGrp="1"/>
          </p:cNvSpPr>
          <p:nvPr>
            <p:ph type="sldNum" sz="quarter" idx="10"/>
          </p:nvPr>
        </p:nvSpPr>
        <p:spPr/>
        <p:txBody>
          <a:bodyPr/>
          <a:lstStyle/>
          <a:p>
            <a:fld id="{5867C4B1-CA3D-49F1-B7BA-3AF30BB59605}" type="slidenum">
              <a:rPr lang="en-US" smtClean="0"/>
              <a:t>4</a:t>
            </a:fld>
            <a:endParaRPr lang="en-US"/>
          </a:p>
        </p:txBody>
      </p:sp>
    </p:spTree>
    <p:extLst>
      <p:ext uri="{BB962C8B-B14F-4D97-AF65-F5344CB8AC3E}">
        <p14:creationId xmlns:p14="http://schemas.microsoft.com/office/powerpoint/2010/main" val="3323307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67C4B1-CA3D-49F1-B7BA-3AF30BB59605}" type="slidenum">
              <a:rPr lang="en-US" smtClean="0"/>
              <a:t>5</a:t>
            </a:fld>
            <a:endParaRPr lang="en-US"/>
          </a:p>
        </p:txBody>
      </p:sp>
    </p:spTree>
    <p:extLst>
      <p:ext uri="{BB962C8B-B14F-4D97-AF65-F5344CB8AC3E}">
        <p14:creationId xmlns:p14="http://schemas.microsoft.com/office/powerpoint/2010/main" val="3406426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635965-C5F4-44CC-B304-9FAF101DAC0F}" type="datetime1">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3735721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83139-0F14-489D-B281-18BD7C7EB148}" type="datetime1">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140293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14DCC-581C-43BD-BFF4-9AC3EB347DA6}" type="datetime1">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129307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0706A1-68F8-4B2D-B820-0C666660E8AB}" type="datetime1">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359602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D225E-2762-4B7B-88E3-09683E298C6A}" type="datetime1">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114238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0564AA-79B5-482B-BB05-BCA04EABB109}" type="datetime1">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353837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03BED9-2C70-4F9D-8249-8151A1FD341D}" type="datetime1">
              <a:rPr lang="en-US" smtClean="0"/>
              <a:t>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2284187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D6730D-8464-45B6-8E9F-ECB416FAA94B}" type="datetime1">
              <a:rPr lang="en-US" smtClean="0"/>
              <a:t>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4004082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5149CA-DB54-4DD9-979A-4EFAF9A73815}" type="datetime1">
              <a:rPr lang="en-US" smtClean="0"/>
              <a:t>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3228715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8ED6CC-2FEF-4B48-A880-B051D6A05FC2}" type="datetime1">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67654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08C25E-FBCF-48C6-A6EC-57B34E3C3C54}" type="datetime1">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BF80D-F7C0-4BE6-B513-DABD26C17C66}" type="slidenum">
              <a:rPr lang="en-US" smtClean="0"/>
              <a:t>‹#›</a:t>
            </a:fld>
            <a:endParaRPr lang="en-US"/>
          </a:p>
        </p:txBody>
      </p:sp>
    </p:spTree>
    <p:extLst>
      <p:ext uri="{BB962C8B-B14F-4D97-AF65-F5344CB8AC3E}">
        <p14:creationId xmlns:p14="http://schemas.microsoft.com/office/powerpoint/2010/main" val="4191903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EFCF2-CB20-44A2-8302-5FD1F6D2BD4B}" type="datetime1">
              <a:rPr lang="en-US" smtClean="0"/>
              <a:t>1/9/2018</a:t>
            </a:fld>
            <a:endParaRPr lang="en-US"/>
          </a:p>
        </p:txBody>
      </p:sp>
      <p:sp>
        <p:nvSpPr>
          <p:cNvPr id="5" name="Footer Placeholder 4"/>
          <p:cNvSpPr>
            <a:spLocks noGrp="1"/>
          </p:cNvSpPr>
          <p:nvPr>
            <p:ph type="ftr" sz="quarter" idx="3"/>
          </p:nvPr>
        </p:nvSpPr>
        <p:spPr>
          <a:xfrm>
            <a:off x="5821311"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543300" y="6356350"/>
            <a:ext cx="2057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A6BF80D-F7C0-4BE6-B513-DABD26C17C66}" type="slidenum">
              <a:rPr lang="en-US" smtClean="0"/>
              <a:pPr/>
              <a:t>‹#›</a:t>
            </a:fld>
            <a:endParaRPr lang="en-US" dirty="0"/>
          </a:p>
        </p:txBody>
      </p:sp>
    </p:spTree>
    <p:extLst>
      <p:ext uri="{BB962C8B-B14F-4D97-AF65-F5344CB8AC3E}">
        <p14:creationId xmlns:p14="http://schemas.microsoft.com/office/powerpoint/2010/main" val="2873109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6"/>
          <p:cNvSpPr>
            <a:spLocks noGrp="1"/>
          </p:cNvSpPr>
          <p:nvPr>
            <p:ph type="title"/>
          </p:nvPr>
        </p:nvSpPr>
        <p:spPr>
          <a:xfrm>
            <a:off x="381964" y="1134319"/>
            <a:ext cx="8079130" cy="1118406"/>
          </a:xfrm>
        </p:spPr>
        <p:txBody>
          <a:bodyPr>
            <a:noAutofit/>
          </a:bodyPr>
          <a:lstStyle/>
          <a:p>
            <a:r>
              <a:rPr lang="en-US" sz="3000" b="1" dirty="0">
                <a:ln w="12700">
                  <a:solidFill>
                    <a:schemeClr val="accent1"/>
                  </a:solidFill>
                  <a:prstDash val="solid"/>
                </a:ln>
                <a:solidFill>
                  <a:schemeClr val="accent6">
                    <a:lumMod val="75000"/>
                  </a:schemeClr>
                </a:solidFill>
                <a:effectLst>
                  <a:outerShdw dist="38100" dir="2640000" algn="bl" rotWithShape="0">
                    <a:schemeClr val="accent1"/>
                  </a:outerShdw>
                </a:effectLst>
                <a:latin typeface="Arial" panose="020B0604020202020204" pitchFamily="34" charset="0"/>
                <a:cs typeface="Arial" panose="020B0604020202020204" pitchFamily="34" charset="0"/>
              </a:rPr>
              <a:t>State Systemic Improvement Plan (SSIP) Phase III, Year 2 Update</a:t>
            </a:r>
          </a:p>
        </p:txBody>
      </p:sp>
      <p:sp>
        <p:nvSpPr>
          <p:cNvPr id="5" name="Slide Number Placeholder 4"/>
          <p:cNvSpPr>
            <a:spLocks noGrp="1"/>
          </p:cNvSpPr>
          <p:nvPr>
            <p:ph type="sldNum" sz="quarter" idx="12"/>
          </p:nvPr>
        </p:nvSpPr>
        <p:spPr/>
        <p:txBody>
          <a:bodyPr/>
          <a:lstStyle/>
          <a:p>
            <a:fld id="{3A6BF80D-F7C0-4BE6-B513-DABD26C17C66}" type="slidenum">
              <a:rPr lang="en-US" smtClean="0"/>
              <a:t>1</a:t>
            </a:fld>
            <a:endParaRPr lang="en-US"/>
          </a:p>
        </p:txBody>
      </p:sp>
    </p:spTree>
    <p:extLst>
      <p:ext uri="{BB962C8B-B14F-4D97-AF65-F5344CB8AC3E}">
        <p14:creationId xmlns:p14="http://schemas.microsoft.com/office/powerpoint/2010/main" val="162703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2"/>
          <p:cNvSpPr>
            <a:spLocks noGrp="1"/>
          </p:cNvSpPr>
          <p:nvPr>
            <p:ph type="title"/>
          </p:nvPr>
        </p:nvSpPr>
        <p:spPr>
          <a:xfrm>
            <a:off x="1284790" y="1395221"/>
            <a:ext cx="6574419" cy="943596"/>
          </a:xfrm>
        </p:spPr>
        <p:txBody>
          <a:bodyPr>
            <a:normAutofit fontScale="90000"/>
          </a:bodyPr>
          <a:lstStyle/>
          <a:p>
            <a:pPr algn="ctr"/>
            <a:br>
              <a:rPr lang="en-US" b="1" dirty="0"/>
            </a:br>
            <a:br>
              <a:rPr lang="en-US" b="1" dirty="0"/>
            </a:br>
            <a:r>
              <a:rPr lang="en-US" b="1" dirty="0">
                <a:ln w="12700">
                  <a:solidFill>
                    <a:schemeClr val="accent1"/>
                  </a:solidFill>
                  <a:prstDash val="solid"/>
                </a:ln>
                <a:solidFill>
                  <a:schemeClr val="accent6">
                    <a:lumMod val="75000"/>
                  </a:schemeClr>
                </a:solidFill>
                <a:effectLst>
                  <a:outerShdw dist="38100" dir="2640000" algn="bl" rotWithShape="0">
                    <a:schemeClr val="accent1"/>
                  </a:outerShdw>
                </a:effectLst>
                <a:latin typeface="Arial" panose="020B0604020202020204" pitchFamily="34" charset="0"/>
                <a:cs typeface="Arial" panose="020B0604020202020204" pitchFamily="34" charset="0"/>
              </a:rPr>
              <a:t>SSIP Phases - Refresher</a:t>
            </a:r>
            <a:br>
              <a:rPr lang="en-US" b="1" dirty="0"/>
            </a:br>
            <a:br>
              <a:rPr lang="en-US" b="1" dirty="0">
                <a:latin typeface="Arial" panose="020B0604020202020204" pitchFamily="34" charset="0"/>
                <a:cs typeface="Arial" panose="020B0604020202020204" pitchFamily="34" charset="0"/>
              </a:rPr>
            </a:br>
            <a:r>
              <a:rPr lang="en-US" b="1" dirty="0">
                <a:solidFill>
                  <a:schemeClr val="accent5">
                    <a:lumMod val="50000"/>
                  </a:schemeClr>
                </a:solidFill>
                <a:latin typeface="Arial" panose="020B0604020202020204" pitchFamily="34" charset="0"/>
                <a:cs typeface="Arial" panose="020B0604020202020204" pitchFamily="34" charset="0"/>
              </a:rPr>
              <a:t> </a:t>
            </a:r>
          </a:p>
        </p:txBody>
      </p:sp>
      <p:sp>
        <p:nvSpPr>
          <p:cNvPr id="4" name="Content Placeholder 3"/>
          <p:cNvSpPr>
            <a:spLocks noGrp="1"/>
          </p:cNvSpPr>
          <p:nvPr>
            <p:ph idx="1"/>
          </p:nvPr>
        </p:nvSpPr>
        <p:spPr>
          <a:xfrm>
            <a:off x="628649" y="2339548"/>
            <a:ext cx="7886700" cy="3483249"/>
          </a:xfrm>
        </p:spPr>
        <p:txBody>
          <a:bodyPr>
            <a:normAutofit/>
          </a:bodyPr>
          <a:lstStyle/>
          <a:p>
            <a:r>
              <a:rPr lang="en-US" altLang="en-US" sz="3200" dirty="0">
                <a:solidFill>
                  <a:schemeClr val="accent6">
                    <a:lumMod val="75000"/>
                  </a:schemeClr>
                </a:solidFill>
                <a:latin typeface="Arial" panose="020B0604020202020204" pitchFamily="34" charset="0"/>
                <a:cs typeface="Arial" panose="020B0604020202020204" pitchFamily="34" charset="0"/>
              </a:rPr>
              <a:t>Phase I - Data Analysis </a:t>
            </a:r>
          </a:p>
          <a:p>
            <a:r>
              <a:rPr lang="en-US" sz="3200" dirty="0">
                <a:solidFill>
                  <a:schemeClr val="accent6">
                    <a:lumMod val="75000"/>
                  </a:schemeClr>
                </a:solidFill>
                <a:latin typeface="Arial" panose="020B0604020202020204" pitchFamily="34" charset="0"/>
                <a:cs typeface="Arial" panose="020B0604020202020204" pitchFamily="34" charset="0"/>
              </a:rPr>
              <a:t>Phase II – Plan Development</a:t>
            </a:r>
          </a:p>
          <a:p>
            <a:r>
              <a:rPr lang="en-US" sz="3200" dirty="0">
                <a:solidFill>
                  <a:schemeClr val="accent6">
                    <a:lumMod val="75000"/>
                  </a:schemeClr>
                </a:solidFill>
                <a:latin typeface="Arial" panose="020B0604020202020204" pitchFamily="34" charset="0"/>
                <a:cs typeface="Arial" panose="020B0604020202020204" pitchFamily="34" charset="0"/>
              </a:rPr>
              <a:t>Phase III (3 years) – Implementation</a:t>
            </a:r>
          </a:p>
          <a:p>
            <a:pPr marL="457200" lvl="1" indent="0">
              <a:buNone/>
            </a:pPr>
            <a:endParaRPr lang="en-US" dirty="0">
              <a:solidFill>
                <a:schemeClr val="accent5">
                  <a:lumMod val="50000"/>
                </a:schemeClr>
              </a:solidFill>
              <a:latin typeface="Arial" panose="020B0604020202020204" pitchFamily="34" charset="0"/>
              <a:cs typeface="Arial" panose="020B0604020202020204" pitchFamily="34" charset="0"/>
            </a:endParaRPr>
          </a:p>
          <a:p>
            <a:pPr marL="457200" lvl="1" indent="0" algn="ctr">
              <a:buNone/>
            </a:pPr>
            <a:endParaRPr lang="en-US"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3A6BF80D-F7C0-4BE6-B513-DABD26C17C66}" type="slidenum">
              <a:rPr lang="en-US" sz="1800" smtClean="0"/>
              <a:t>2</a:t>
            </a:fld>
            <a:endParaRPr lang="en-US" sz="1800" dirty="0"/>
          </a:p>
        </p:txBody>
      </p:sp>
    </p:spTree>
    <p:extLst>
      <p:ext uri="{BB962C8B-B14F-4D97-AF65-F5344CB8AC3E}">
        <p14:creationId xmlns:p14="http://schemas.microsoft.com/office/powerpoint/2010/main" val="3439007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2"/>
          <p:cNvSpPr>
            <a:spLocks noGrp="1"/>
          </p:cNvSpPr>
          <p:nvPr>
            <p:ph type="title"/>
          </p:nvPr>
        </p:nvSpPr>
        <p:spPr>
          <a:xfrm>
            <a:off x="731456" y="1733245"/>
            <a:ext cx="7681083" cy="695454"/>
          </a:xfrm>
        </p:spPr>
        <p:txBody>
          <a:bodyPr>
            <a:normAutofit fontScale="90000"/>
          </a:bodyPr>
          <a:lstStyle/>
          <a:p>
            <a:pPr algn="ctr"/>
            <a:r>
              <a:rPr lang="en-US" sz="4900" b="1" dirty="0">
                <a:ln w="12700">
                  <a:solidFill>
                    <a:schemeClr val="accent1"/>
                  </a:solidFill>
                  <a:prstDash val="solid"/>
                </a:ln>
                <a:solidFill>
                  <a:schemeClr val="accent6">
                    <a:lumMod val="75000"/>
                  </a:schemeClr>
                </a:solidFill>
                <a:effectLst>
                  <a:outerShdw dist="38100" dir="2640000" algn="bl" rotWithShape="0">
                    <a:schemeClr val="accent1"/>
                  </a:outerShdw>
                </a:effectLst>
                <a:latin typeface="Arial" panose="020B0604020202020204" pitchFamily="34" charset="0"/>
                <a:cs typeface="Arial" panose="020B0604020202020204" pitchFamily="34" charset="0"/>
              </a:rPr>
              <a:t>Phase III, Year 2 - Update</a:t>
            </a:r>
            <a:br>
              <a:rPr lang="en-US" b="1" dirty="0">
                <a:solidFill>
                  <a:schemeClr val="accent6">
                    <a:lumMod val="75000"/>
                  </a:schemeClr>
                </a:solidFill>
              </a:rPr>
            </a:br>
            <a:r>
              <a:rPr lang="en-US" b="1" dirty="0">
                <a:solidFill>
                  <a:schemeClr val="accent6">
                    <a:lumMod val="75000"/>
                  </a:schemeClr>
                </a:solidFill>
              </a:rPr>
              <a:t> </a:t>
            </a:r>
          </a:p>
        </p:txBody>
      </p:sp>
      <p:sp>
        <p:nvSpPr>
          <p:cNvPr id="4" name="Content Placeholder 3"/>
          <p:cNvSpPr>
            <a:spLocks noGrp="1"/>
          </p:cNvSpPr>
          <p:nvPr>
            <p:ph idx="1"/>
          </p:nvPr>
        </p:nvSpPr>
        <p:spPr>
          <a:xfrm>
            <a:off x="564353" y="2414000"/>
            <a:ext cx="8111628" cy="3942350"/>
          </a:xfrm>
        </p:spPr>
        <p:txBody>
          <a:bodyPr>
            <a:normAutofit/>
          </a:bodyPr>
          <a:lstStyle/>
          <a:p>
            <a:r>
              <a:rPr lang="en-US" dirty="0">
                <a:solidFill>
                  <a:schemeClr val="accent6">
                    <a:lumMod val="75000"/>
                  </a:schemeClr>
                </a:solidFill>
                <a:latin typeface="Arial" panose="020B0604020202020204" pitchFamily="34" charset="0"/>
                <a:cs typeface="Arial" panose="020B0604020202020204" pitchFamily="34" charset="0"/>
              </a:rPr>
              <a:t>Continuous Improvement Process</a:t>
            </a:r>
          </a:p>
          <a:p>
            <a:r>
              <a:rPr lang="en-US" dirty="0">
                <a:solidFill>
                  <a:schemeClr val="accent6">
                    <a:lumMod val="75000"/>
                  </a:schemeClr>
                </a:solidFill>
                <a:latin typeface="Arial" panose="020B0604020202020204" pitchFamily="34" charset="0"/>
                <a:cs typeface="Arial" panose="020B0604020202020204" pitchFamily="34" charset="0"/>
              </a:rPr>
              <a:t>Revised IFSP</a:t>
            </a:r>
          </a:p>
          <a:p>
            <a:r>
              <a:rPr lang="en-US" dirty="0">
                <a:solidFill>
                  <a:schemeClr val="accent6">
                    <a:lumMod val="75000"/>
                  </a:schemeClr>
                </a:solidFill>
                <a:latin typeface="Arial" panose="020B0604020202020204" pitchFamily="34" charset="0"/>
                <a:cs typeface="Arial" panose="020B0604020202020204" pitchFamily="34" charset="0"/>
              </a:rPr>
              <a:t>Data system Invitation to Negotiate</a:t>
            </a:r>
          </a:p>
          <a:p>
            <a:r>
              <a:rPr lang="en-US" dirty="0">
                <a:solidFill>
                  <a:schemeClr val="accent6">
                    <a:lumMod val="75000"/>
                  </a:schemeClr>
                </a:solidFill>
                <a:latin typeface="Arial" panose="020B0604020202020204" pitchFamily="34" charset="0"/>
                <a:cs typeface="Arial" panose="020B0604020202020204" pitchFamily="34" charset="0"/>
              </a:rPr>
              <a:t>Statewide Fiscal Plan</a:t>
            </a:r>
          </a:p>
          <a:p>
            <a:r>
              <a:rPr lang="en-US" dirty="0">
                <a:solidFill>
                  <a:schemeClr val="accent6">
                    <a:lumMod val="75000"/>
                  </a:schemeClr>
                </a:solidFill>
                <a:latin typeface="Arial" panose="020B0604020202020204" pitchFamily="34" charset="0"/>
                <a:cs typeface="Arial" panose="020B0604020202020204" pitchFamily="34" charset="0"/>
              </a:rPr>
              <a:t>SSIP Factsheet and Video</a:t>
            </a:r>
          </a:p>
          <a:p>
            <a:r>
              <a:rPr lang="en-US" dirty="0">
                <a:solidFill>
                  <a:schemeClr val="accent6">
                    <a:lumMod val="75000"/>
                  </a:schemeClr>
                </a:solidFill>
                <a:latin typeface="Arial" panose="020B0604020202020204" pitchFamily="34" charset="0"/>
                <a:cs typeface="Arial" panose="020B0604020202020204" pitchFamily="34" charset="0"/>
              </a:rPr>
              <a:t>UF two-year Professional Development Contract</a:t>
            </a:r>
          </a:p>
          <a:p>
            <a:r>
              <a:rPr lang="en-US" dirty="0">
                <a:solidFill>
                  <a:schemeClr val="accent6">
                    <a:lumMod val="75000"/>
                  </a:schemeClr>
                </a:solidFill>
                <a:latin typeface="Arial" panose="020B0604020202020204" pitchFamily="34" charset="0"/>
                <a:cs typeface="Arial" panose="020B0604020202020204" pitchFamily="34" charset="0"/>
              </a:rPr>
              <a:t>Implementation of EBP with families</a:t>
            </a:r>
          </a:p>
          <a:p>
            <a:pPr marL="0" indent="0">
              <a:buNone/>
            </a:pPr>
            <a:endParaRPr lang="en-US" dirty="0">
              <a:solidFill>
                <a:schemeClr val="accent5">
                  <a:lumMod val="50000"/>
                </a:schemeClr>
              </a:solidFill>
            </a:endParaRPr>
          </a:p>
          <a:p>
            <a:endParaRPr lang="en-US" dirty="0">
              <a:solidFill>
                <a:schemeClr val="accent5">
                  <a:lumMod val="50000"/>
                </a:schemeClr>
              </a:solidFill>
            </a:endParaRPr>
          </a:p>
          <a:p>
            <a:endParaRPr lang="en-US" dirty="0"/>
          </a:p>
        </p:txBody>
      </p:sp>
      <p:sp>
        <p:nvSpPr>
          <p:cNvPr id="6" name="Slide Number Placeholder 5"/>
          <p:cNvSpPr>
            <a:spLocks noGrp="1"/>
          </p:cNvSpPr>
          <p:nvPr>
            <p:ph type="sldNum" sz="quarter" idx="12"/>
          </p:nvPr>
        </p:nvSpPr>
        <p:spPr/>
        <p:txBody>
          <a:bodyPr/>
          <a:lstStyle/>
          <a:p>
            <a:fld id="{3A6BF80D-F7C0-4BE6-B513-DABD26C17C66}" type="slidenum">
              <a:rPr lang="en-US" sz="1800" smtClean="0"/>
              <a:t>3</a:t>
            </a:fld>
            <a:endParaRPr lang="en-US" sz="1800" dirty="0"/>
          </a:p>
        </p:txBody>
      </p:sp>
      <p:sp>
        <p:nvSpPr>
          <p:cNvPr id="7" name="Content Placeholder 3">
            <a:extLst>
              <a:ext uri="{FF2B5EF4-FFF2-40B4-BE49-F238E27FC236}">
                <a16:creationId xmlns:a16="http://schemas.microsoft.com/office/drawing/2014/main" id="{C8F40797-955E-40AC-A255-21482A4CDB2C}"/>
              </a:ext>
            </a:extLst>
          </p:cNvPr>
          <p:cNvSpPr txBox="1">
            <a:spLocks/>
          </p:cNvSpPr>
          <p:nvPr/>
        </p:nvSpPr>
        <p:spPr>
          <a:xfrm>
            <a:off x="578729" y="2592730"/>
            <a:ext cx="8097252" cy="39590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solidFill>
                <a:schemeClr val="accent6">
                  <a:lumMod val="75000"/>
                </a:schemeClr>
              </a:solidFill>
              <a:latin typeface="Arial" panose="020B0604020202020204" pitchFamily="34" charset="0"/>
              <a:cs typeface="Arial" panose="020B0604020202020204" pitchFamily="34" charset="0"/>
            </a:endParaRPr>
          </a:p>
          <a:p>
            <a:endParaRPr lang="en-US" dirty="0">
              <a:solidFill>
                <a:schemeClr val="accent6">
                  <a:lumMod val="75000"/>
                </a:schemeClr>
              </a:solidFill>
              <a:latin typeface="Arial" panose="020B0604020202020204" pitchFamily="34" charset="0"/>
              <a:cs typeface="Arial" panose="020B0604020202020204" pitchFamily="34" charset="0"/>
            </a:endParaRPr>
          </a:p>
          <a:p>
            <a:endParaRPr lang="en-US" dirty="0">
              <a:solidFill>
                <a:schemeClr val="accent5">
                  <a:lumMod val="50000"/>
                </a:schemeClr>
              </a:solidFill>
            </a:endParaRPr>
          </a:p>
          <a:p>
            <a:endParaRPr lang="en-US" dirty="0">
              <a:solidFill>
                <a:schemeClr val="accent5">
                  <a:lumMod val="50000"/>
                </a:schemeClr>
              </a:solidFill>
            </a:endParaRPr>
          </a:p>
          <a:p>
            <a:pPr marL="0" indent="0">
              <a:buFont typeface="Arial" panose="020B0604020202020204" pitchFamily="34" charset="0"/>
              <a:buNone/>
            </a:pPr>
            <a:endParaRPr lang="en-US" dirty="0">
              <a:solidFill>
                <a:schemeClr val="accent5">
                  <a:lumMod val="50000"/>
                </a:schemeClr>
              </a:solidFill>
            </a:endParaRPr>
          </a:p>
          <a:p>
            <a:pPr marL="0" indent="0">
              <a:buFont typeface="Arial" panose="020B0604020202020204" pitchFamily="34" charset="0"/>
              <a:buNone/>
            </a:pPr>
            <a:endParaRPr lang="en-US" dirty="0">
              <a:solidFill>
                <a:schemeClr val="accent5">
                  <a:lumMod val="50000"/>
                </a:schemeClr>
              </a:solidFill>
            </a:endParaRPr>
          </a:p>
          <a:p>
            <a:endParaRPr lang="en-US" dirty="0">
              <a:solidFill>
                <a:schemeClr val="accent5">
                  <a:lumMod val="50000"/>
                </a:schemeClr>
              </a:solidFill>
            </a:endParaRPr>
          </a:p>
          <a:p>
            <a:endParaRPr lang="en-US" dirty="0"/>
          </a:p>
        </p:txBody>
      </p:sp>
    </p:spTree>
    <p:extLst>
      <p:ext uri="{BB962C8B-B14F-4D97-AF65-F5344CB8AC3E}">
        <p14:creationId xmlns:p14="http://schemas.microsoft.com/office/powerpoint/2010/main" val="342651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2"/>
          <p:cNvSpPr>
            <a:spLocks noGrp="1"/>
          </p:cNvSpPr>
          <p:nvPr>
            <p:ph type="title"/>
          </p:nvPr>
        </p:nvSpPr>
        <p:spPr>
          <a:xfrm>
            <a:off x="786812" y="1596720"/>
            <a:ext cx="7681083" cy="695454"/>
          </a:xfrm>
        </p:spPr>
        <p:txBody>
          <a:bodyPr>
            <a:normAutofit fontScale="90000"/>
          </a:bodyPr>
          <a:lstStyle/>
          <a:p>
            <a:pPr algn="ctr"/>
            <a:r>
              <a:rPr lang="en-US" sz="4900" b="1" dirty="0">
                <a:ln w="12700">
                  <a:solidFill>
                    <a:schemeClr val="accent1"/>
                  </a:solidFill>
                  <a:prstDash val="solid"/>
                </a:ln>
                <a:solidFill>
                  <a:schemeClr val="accent6">
                    <a:lumMod val="75000"/>
                  </a:schemeClr>
                </a:solidFill>
                <a:effectLst>
                  <a:outerShdw dist="38100" dir="2640000" algn="bl" rotWithShape="0">
                    <a:schemeClr val="accent1"/>
                  </a:outerShdw>
                </a:effectLst>
                <a:latin typeface="Arial" panose="020B0604020202020204" pitchFamily="34" charset="0"/>
                <a:cs typeface="Arial" panose="020B0604020202020204" pitchFamily="34" charset="0"/>
              </a:rPr>
              <a:t>Demo Site Implementation</a:t>
            </a:r>
            <a:br>
              <a:rPr lang="en-US" b="1" dirty="0">
                <a:solidFill>
                  <a:schemeClr val="accent6">
                    <a:lumMod val="75000"/>
                  </a:schemeClr>
                </a:solidFill>
              </a:rPr>
            </a:br>
            <a:r>
              <a:rPr lang="en-US" b="1" dirty="0">
                <a:solidFill>
                  <a:schemeClr val="accent6">
                    <a:lumMod val="75000"/>
                  </a:schemeClr>
                </a:solidFill>
              </a:rPr>
              <a:t> </a:t>
            </a:r>
          </a:p>
        </p:txBody>
      </p:sp>
      <p:sp>
        <p:nvSpPr>
          <p:cNvPr id="4" name="Content Placeholder 3"/>
          <p:cNvSpPr>
            <a:spLocks noGrp="1"/>
          </p:cNvSpPr>
          <p:nvPr>
            <p:ph idx="1"/>
          </p:nvPr>
        </p:nvSpPr>
        <p:spPr>
          <a:xfrm>
            <a:off x="564355" y="2217497"/>
            <a:ext cx="8015287" cy="2815093"/>
          </a:xfrm>
        </p:spPr>
        <p:txBody>
          <a:bodyPr>
            <a:normAutofit/>
          </a:bodyPr>
          <a:lstStyle/>
          <a:p>
            <a:pPr marL="0" indent="0">
              <a:buNone/>
            </a:pPr>
            <a:endParaRPr lang="en-US" dirty="0">
              <a:solidFill>
                <a:schemeClr val="accent5">
                  <a:lumMod val="50000"/>
                </a:schemeClr>
              </a:solidFill>
            </a:endParaRPr>
          </a:p>
          <a:p>
            <a:pPr marL="0" indent="0">
              <a:buNone/>
            </a:pPr>
            <a:endParaRPr lang="en-US" dirty="0">
              <a:solidFill>
                <a:schemeClr val="accent5">
                  <a:lumMod val="50000"/>
                </a:schemeClr>
              </a:solidFill>
            </a:endParaRPr>
          </a:p>
          <a:p>
            <a:endParaRPr lang="en-US" dirty="0">
              <a:solidFill>
                <a:schemeClr val="accent5">
                  <a:lumMod val="50000"/>
                </a:schemeClr>
              </a:solidFill>
            </a:endParaRPr>
          </a:p>
          <a:p>
            <a:endParaRPr lang="en-US" dirty="0"/>
          </a:p>
        </p:txBody>
      </p:sp>
      <p:sp>
        <p:nvSpPr>
          <p:cNvPr id="6" name="Slide Number Placeholder 5"/>
          <p:cNvSpPr>
            <a:spLocks noGrp="1"/>
          </p:cNvSpPr>
          <p:nvPr>
            <p:ph type="sldNum" sz="quarter" idx="12"/>
          </p:nvPr>
        </p:nvSpPr>
        <p:spPr/>
        <p:txBody>
          <a:bodyPr/>
          <a:lstStyle/>
          <a:p>
            <a:fld id="{3A6BF80D-F7C0-4BE6-B513-DABD26C17C66}" type="slidenum">
              <a:rPr lang="en-US" sz="1800" smtClean="0"/>
              <a:t>4</a:t>
            </a:fld>
            <a:endParaRPr lang="en-US" sz="1800" dirty="0"/>
          </a:p>
        </p:txBody>
      </p:sp>
      <p:sp>
        <p:nvSpPr>
          <p:cNvPr id="7" name="Content Placeholder 3">
            <a:extLst>
              <a:ext uri="{FF2B5EF4-FFF2-40B4-BE49-F238E27FC236}">
                <a16:creationId xmlns:a16="http://schemas.microsoft.com/office/drawing/2014/main" id="{4E7EC0FC-FEBA-4C22-B7DB-3B5D2A303155}"/>
              </a:ext>
            </a:extLst>
          </p:cNvPr>
          <p:cNvSpPr txBox="1">
            <a:spLocks/>
          </p:cNvSpPr>
          <p:nvPr/>
        </p:nvSpPr>
        <p:spPr>
          <a:xfrm>
            <a:off x="578728" y="2080972"/>
            <a:ext cx="8097252" cy="31574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6">
                    <a:lumMod val="75000"/>
                  </a:schemeClr>
                </a:solidFill>
                <a:latin typeface="Arial" panose="020B0604020202020204" pitchFamily="34" charset="0"/>
                <a:cs typeface="Arial" panose="020B0604020202020204" pitchFamily="34" charset="0"/>
              </a:rPr>
              <a:t>Led by UF/FSU Team</a:t>
            </a:r>
          </a:p>
          <a:p>
            <a:pPr lvl="1"/>
            <a:r>
              <a:rPr lang="en-US" dirty="0">
                <a:solidFill>
                  <a:schemeClr val="accent6">
                    <a:lumMod val="75000"/>
                  </a:schemeClr>
                </a:solidFill>
                <a:latin typeface="Arial" panose="020B0604020202020204" pitchFamily="34" charset="0"/>
                <a:cs typeface="Arial" panose="020B0604020202020204" pitchFamily="34" charset="0"/>
              </a:rPr>
              <a:t>Dr. Patricia Snyder, UF Professor and Director of Anita Zucker Center for Excellence in Early Childhood Studies</a:t>
            </a:r>
          </a:p>
          <a:p>
            <a:pPr lvl="1"/>
            <a:r>
              <a:rPr lang="en-US" dirty="0">
                <a:solidFill>
                  <a:schemeClr val="accent6">
                    <a:lumMod val="75000"/>
                  </a:schemeClr>
                </a:solidFill>
                <a:latin typeface="Arial" panose="020B0604020202020204" pitchFamily="34" charset="0"/>
                <a:cs typeface="Arial" panose="020B0604020202020204" pitchFamily="34" charset="0"/>
              </a:rPr>
              <a:t>Dr. Juliann Woods, FSU Professor and Director of the Communication and Early Childhood Research and Practice Center</a:t>
            </a:r>
          </a:p>
          <a:p>
            <a:endParaRPr lang="en-US" dirty="0">
              <a:solidFill>
                <a:schemeClr val="accent6">
                  <a:lumMod val="75000"/>
                </a:schemeClr>
              </a:solidFill>
              <a:latin typeface="Arial" panose="020B0604020202020204" pitchFamily="34" charset="0"/>
              <a:cs typeface="Arial" panose="020B0604020202020204" pitchFamily="34" charset="0"/>
            </a:endParaRPr>
          </a:p>
          <a:p>
            <a:endParaRPr lang="en-US" dirty="0">
              <a:solidFill>
                <a:schemeClr val="accent5">
                  <a:lumMod val="50000"/>
                </a:schemeClr>
              </a:solidFill>
            </a:endParaRPr>
          </a:p>
          <a:p>
            <a:endParaRPr lang="en-US" dirty="0">
              <a:solidFill>
                <a:schemeClr val="accent5">
                  <a:lumMod val="50000"/>
                </a:schemeClr>
              </a:solidFill>
            </a:endParaRPr>
          </a:p>
          <a:p>
            <a:pPr marL="0" indent="0">
              <a:buFont typeface="Arial" panose="020B0604020202020204" pitchFamily="34" charset="0"/>
              <a:buNone/>
            </a:pPr>
            <a:endParaRPr lang="en-US" dirty="0">
              <a:solidFill>
                <a:schemeClr val="accent5">
                  <a:lumMod val="50000"/>
                </a:schemeClr>
              </a:solidFill>
            </a:endParaRPr>
          </a:p>
          <a:p>
            <a:pPr marL="0" indent="0">
              <a:buFont typeface="Arial" panose="020B0604020202020204" pitchFamily="34" charset="0"/>
              <a:buNone/>
            </a:pPr>
            <a:endParaRPr lang="en-US" dirty="0">
              <a:solidFill>
                <a:schemeClr val="accent5">
                  <a:lumMod val="50000"/>
                </a:schemeClr>
              </a:solidFill>
            </a:endParaRPr>
          </a:p>
          <a:p>
            <a:endParaRPr lang="en-US" dirty="0">
              <a:solidFill>
                <a:schemeClr val="accent5">
                  <a:lumMod val="50000"/>
                </a:schemeClr>
              </a:solidFill>
            </a:endParaRPr>
          </a:p>
          <a:p>
            <a:endParaRPr lang="en-US" dirty="0"/>
          </a:p>
        </p:txBody>
      </p:sp>
    </p:spTree>
    <p:extLst>
      <p:ext uri="{BB962C8B-B14F-4D97-AF65-F5344CB8AC3E}">
        <p14:creationId xmlns:p14="http://schemas.microsoft.com/office/powerpoint/2010/main" val="2145237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014" y="0"/>
            <a:ext cx="9144000" cy="6858000"/>
          </a:xfrm>
          <a:prstGeom prst="rect">
            <a:avLst/>
          </a:prstGeom>
        </p:spPr>
      </p:pic>
      <p:sp>
        <p:nvSpPr>
          <p:cNvPr id="3" name="Title 2"/>
          <p:cNvSpPr>
            <a:spLocks noGrp="1"/>
          </p:cNvSpPr>
          <p:nvPr>
            <p:ph type="title"/>
          </p:nvPr>
        </p:nvSpPr>
        <p:spPr>
          <a:xfrm>
            <a:off x="1331314" y="361353"/>
            <a:ext cx="7886700" cy="1557388"/>
          </a:xfrm>
        </p:spPr>
        <p:txBody>
          <a:bodyPr>
            <a:normAutofit/>
          </a:bodyPr>
          <a:lstStyle/>
          <a:p>
            <a:pPr algn="ctr"/>
            <a:br>
              <a:rPr lang="en-US" b="1" dirty="0"/>
            </a:br>
            <a:r>
              <a:rPr lang="en-US" b="1" dirty="0">
                <a:solidFill>
                  <a:schemeClr val="accent5">
                    <a:lumMod val="50000"/>
                  </a:schemeClr>
                </a:solidFill>
              </a:rPr>
              <a:t> </a:t>
            </a:r>
          </a:p>
        </p:txBody>
      </p:sp>
      <p:sp>
        <p:nvSpPr>
          <p:cNvPr id="4" name="Content Placeholder 3"/>
          <p:cNvSpPr>
            <a:spLocks noGrp="1"/>
          </p:cNvSpPr>
          <p:nvPr>
            <p:ph idx="1"/>
          </p:nvPr>
        </p:nvSpPr>
        <p:spPr>
          <a:xfrm>
            <a:off x="628650" y="1752261"/>
            <a:ext cx="7886700" cy="4438677"/>
          </a:xfrm>
        </p:spPr>
        <p:txBody>
          <a:bodyPr>
            <a:normAutofit/>
          </a:bodyPr>
          <a:lstStyle/>
          <a:p>
            <a:pPr marL="0" indent="0">
              <a:buNone/>
            </a:pPr>
            <a:endParaRPr lang="en-US" b="1" dirty="0">
              <a:solidFill>
                <a:schemeClr val="accent5">
                  <a:lumMod val="50000"/>
                </a:schemeClr>
              </a:solidFill>
            </a:endParaRPr>
          </a:p>
          <a:p>
            <a:endParaRPr lang="en-US" dirty="0"/>
          </a:p>
        </p:txBody>
      </p:sp>
      <p:sp>
        <p:nvSpPr>
          <p:cNvPr id="5" name="Rectangle 4"/>
          <p:cNvSpPr/>
          <p:nvPr/>
        </p:nvSpPr>
        <p:spPr>
          <a:xfrm>
            <a:off x="1331314" y="2524819"/>
            <a:ext cx="7033714" cy="1569660"/>
          </a:xfrm>
          <a:prstGeom prst="rect">
            <a:avLst/>
          </a:prstGeom>
          <a:noFill/>
          <a:scene3d>
            <a:camera prst="orthographicFront"/>
            <a:lightRig rig="threePt" dir="t"/>
          </a:scene3d>
          <a:sp3d>
            <a:bevelT prst="relaxedInset"/>
          </a:sp3d>
        </p:spPr>
        <p:txBody>
          <a:bodyPr wrap="square" lIns="91440" tIns="45720" rIns="91440" bIns="45720">
            <a:spAutoFit/>
          </a:bodyPr>
          <a:lstStyle/>
          <a:p>
            <a:pPr algn="ctr"/>
            <a:r>
              <a:rPr lang="en-US" sz="9600" b="1" cap="none" spc="0" dirty="0">
                <a:ln w="9525">
                  <a:solidFill>
                    <a:schemeClr val="bg1"/>
                  </a:solidFill>
                  <a:prstDash val="solid"/>
                </a:ln>
                <a:solidFill>
                  <a:schemeClr val="accent6">
                    <a:lumMod val="75000"/>
                  </a:schemeClr>
                </a:solidFill>
                <a:effectLst>
                  <a:outerShdw blurRad="12700" dist="38100" dir="2700000" algn="tl" rotWithShape="0">
                    <a:schemeClr val="accent5">
                      <a:lumMod val="60000"/>
                      <a:lumOff val="40000"/>
                    </a:schemeClr>
                  </a:outerShdw>
                </a:effectLst>
                <a:latin typeface="Arial" panose="020B0604020202020204" pitchFamily="34" charset="0"/>
                <a:cs typeface="Arial" panose="020B0604020202020204" pitchFamily="34" charset="0"/>
              </a:rPr>
              <a:t>Questions?</a:t>
            </a:r>
          </a:p>
        </p:txBody>
      </p:sp>
      <p:sp>
        <p:nvSpPr>
          <p:cNvPr id="7" name="Slide Number Placeholder 6"/>
          <p:cNvSpPr>
            <a:spLocks noGrp="1"/>
          </p:cNvSpPr>
          <p:nvPr>
            <p:ph type="sldNum" sz="quarter" idx="12"/>
          </p:nvPr>
        </p:nvSpPr>
        <p:spPr/>
        <p:txBody>
          <a:bodyPr/>
          <a:lstStyle/>
          <a:p>
            <a:fld id="{3A6BF80D-F7C0-4BE6-B513-DABD26C17C66}" type="slidenum">
              <a:rPr lang="en-US" sz="1800" smtClean="0"/>
              <a:t>5</a:t>
            </a:fld>
            <a:endParaRPr lang="en-US" sz="1800" dirty="0"/>
          </a:p>
        </p:txBody>
      </p:sp>
    </p:spTree>
    <p:extLst>
      <p:ext uri="{BB962C8B-B14F-4D97-AF65-F5344CB8AC3E}">
        <p14:creationId xmlns:p14="http://schemas.microsoft.com/office/powerpoint/2010/main" val="41616224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4227</TotalTime>
  <Words>686</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State Systemic Improvement Plan (SSIP) Phase III, Year 2 Update</vt:lpstr>
      <vt:lpstr>  SSIP Phases - Refresher   </vt:lpstr>
      <vt:lpstr>Phase III, Year 2 - Update  </vt:lpstr>
      <vt:lpstr>Demo Site Implementation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Interagency Coordinating Council  for Infants and Toddlers Orientation July 15, 2016</dc:title>
  <dc:creator>Rogers, Kelly</dc:creator>
  <cp:lastModifiedBy>Porter, Kimberly H</cp:lastModifiedBy>
  <cp:revision>189</cp:revision>
  <cp:lastPrinted>2018-01-09T14:08:33Z</cp:lastPrinted>
  <dcterms:created xsi:type="dcterms:W3CDTF">2016-07-07T15:45:48Z</dcterms:created>
  <dcterms:modified xsi:type="dcterms:W3CDTF">2018-01-09T20:55:50Z</dcterms:modified>
</cp:coreProperties>
</file>